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等线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DD4EA"/>
          </a:solidFill>
        </a:fill>
      </a:tcStyle>
    </a:wholeTbl>
    <a:band2H>
      <a:tcTxStyle b="def" i="def"/>
      <a:tcStyle>
        <a:tcBdr/>
        <a:fill>
          <a:solidFill>
            <a:srgbClr val="E8EBF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0E0"/>
          </a:solidFill>
        </a:fill>
      </a:tcStyle>
    </a:wholeTbl>
    <a:band2H>
      <a:tcTxStyle b="def" i="def"/>
      <a:tcStyle>
        <a:tcBdr/>
        <a:fill>
          <a:solidFill>
            <a:srgbClr val="F0F0F0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4E2CE"/>
          </a:solidFill>
        </a:fill>
      </a:tcStyle>
    </a:wholeTbl>
    <a:band2H>
      <a:tcTxStyle b="def" i="def"/>
      <a:tcStyle>
        <a:tcBdr/>
        <a:fill>
          <a:solidFill>
            <a:srgbClr val="EBF1E8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png>
</file>

<file path=ppt/media/image1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6.png>
</file>

<file path=ppt/media/image7.png>
</file>

<file path=ppt/media/image8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等线"/>
      </a:defRPr>
    </a:lvl1pPr>
    <a:lvl2pPr indent="228600" latinLnBrk="0">
      <a:defRPr sz="1200">
        <a:latin typeface="+mn-lt"/>
        <a:ea typeface="+mn-ea"/>
        <a:cs typeface="+mn-cs"/>
        <a:sym typeface="等线"/>
      </a:defRPr>
    </a:lvl2pPr>
    <a:lvl3pPr indent="457200" latinLnBrk="0">
      <a:defRPr sz="1200">
        <a:latin typeface="+mn-lt"/>
        <a:ea typeface="+mn-ea"/>
        <a:cs typeface="+mn-cs"/>
        <a:sym typeface="等线"/>
      </a:defRPr>
    </a:lvl3pPr>
    <a:lvl4pPr indent="685800" latinLnBrk="0">
      <a:defRPr sz="1200">
        <a:latin typeface="+mn-lt"/>
        <a:ea typeface="+mn-ea"/>
        <a:cs typeface="+mn-cs"/>
        <a:sym typeface="等线"/>
      </a:defRPr>
    </a:lvl4pPr>
    <a:lvl5pPr indent="914400" latinLnBrk="0">
      <a:defRPr sz="1200">
        <a:latin typeface="+mn-lt"/>
        <a:ea typeface="+mn-ea"/>
        <a:cs typeface="+mn-cs"/>
        <a:sym typeface="等线"/>
      </a:defRPr>
    </a:lvl5pPr>
    <a:lvl6pPr indent="1143000" latinLnBrk="0">
      <a:defRPr sz="1200">
        <a:latin typeface="+mn-lt"/>
        <a:ea typeface="+mn-ea"/>
        <a:cs typeface="+mn-cs"/>
        <a:sym typeface="等线"/>
      </a:defRPr>
    </a:lvl6pPr>
    <a:lvl7pPr indent="1371600" latinLnBrk="0">
      <a:defRPr sz="1200">
        <a:latin typeface="+mn-lt"/>
        <a:ea typeface="+mn-ea"/>
        <a:cs typeface="+mn-cs"/>
        <a:sym typeface="等线"/>
      </a:defRPr>
    </a:lvl7pPr>
    <a:lvl8pPr indent="1600200" latinLnBrk="0">
      <a:defRPr sz="1200">
        <a:latin typeface="+mn-lt"/>
        <a:ea typeface="+mn-ea"/>
        <a:cs typeface="+mn-cs"/>
        <a:sym typeface="等线"/>
      </a:defRPr>
    </a:lvl8pPr>
    <a:lvl9pPr indent="1828800" latinLnBrk="0">
      <a:defRPr sz="1200">
        <a:latin typeface="+mn-lt"/>
        <a:ea typeface="+mn-ea"/>
        <a:cs typeface="+mn-cs"/>
        <a:sym typeface="等线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1524000" y="1122362"/>
            <a:ext cx="9144000" cy="2387601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1524000" y="3602037"/>
            <a:ext cx="9144000" cy="1655763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FontTx/>
              <a:buNone/>
              <a:defRPr sz="2400"/>
            </a:lvl1pPr>
            <a:lvl2pPr marL="0" indent="457200" algn="ctr">
              <a:buSzTx/>
              <a:buFontTx/>
              <a:buNone/>
              <a:defRPr sz="2400"/>
            </a:lvl2pPr>
            <a:lvl3pPr marL="0" indent="914400" algn="ctr">
              <a:buSzTx/>
              <a:buFontTx/>
              <a:buNone/>
              <a:defRPr sz="2400"/>
            </a:lvl3pPr>
            <a:lvl4pPr marL="0" indent="1371600" algn="ctr">
              <a:buSzTx/>
              <a:buFontTx/>
              <a:buNone/>
              <a:defRPr sz="2400"/>
            </a:lvl4pPr>
            <a:lvl5pPr marL="0" indent="1828800" algn="ctr">
              <a:buSzTx/>
              <a:buFontTx/>
              <a:buNone/>
              <a:defRPr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21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Title Text</a:t>
            </a:r>
          </a:p>
        </p:txBody>
      </p:sp>
      <p:sp>
        <p:nvSpPr>
          <p:cNvPr id="30" name="Body Level One…"/>
          <p:cNvSpPr txBox="1"/>
          <p:nvPr>
            <p:ph type="body" sz="quarter" idx="1"/>
          </p:nvPr>
        </p:nvSpPr>
        <p:spPr>
          <a:xfrm>
            <a:off x="831850" y="4589462"/>
            <a:ext cx="10515600" cy="15001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2400">
                <a:solidFill>
                  <a:srgbClr val="888888"/>
                </a:solidFill>
              </a:defRPr>
            </a:lvl1pPr>
            <a:lvl2pPr marL="0" indent="457200">
              <a:buSzTx/>
              <a:buFontTx/>
              <a:buNone/>
              <a:defRPr sz="2400">
                <a:solidFill>
                  <a:srgbClr val="888888"/>
                </a:solidFill>
              </a:defRPr>
            </a:lvl2pPr>
            <a:lvl3pPr marL="0" indent="914400">
              <a:buSzTx/>
              <a:buFontTx/>
              <a:buNone/>
              <a:defRPr sz="2400">
                <a:solidFill>
                  <a:srgbClr val="888888"/>
                </a:solidFill>
              </a:defRPr>
            </a:lvl3pPr>
            <a:lvl4pPr marL="0" indent="1371600">
              <a:buSzTx/>
              <a:buFontTx/>
              <a:buNone/>
              <a:defRPr sz="2400">
                <a:solidFill>
                  <a:srgbClr val="888888"/>
                </a:solidFill>
              </a:defRPr>
            </a:lvl4pPr>
            <a:lvl5pPr marL="0" indent="1828800">
              <a:buSzTx/>
              <a:buFontTx/>
              <a:buNone/>
              <a:defRPr sz="2400">
                <a:solidFill>
                  <a:srgbClr val="888888"/>
                </a:solidFill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9" name="Body Level One…"/>
          <p:cNvSpPr txBox="1"/>
          <p:nvPr>
            <p:ph type="body"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/>
          <p:nvPr>
            <p:ph type="title"/>
          </p:nvPr>
        </p:nvSpPr>
        <p:spPr>
          <a:xfrm>
            <a:off x="839787" y="365125"/>
            <a:ext cx="10515601" cy="1325563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48" name="Body Level One…"/>
          <p:cNvSpPr txBox="1"/>
          <p:nvPr>
            <p:ph type="body" sz="quarter" idx="1"/>
          </p:nvPr>
        </p:nvSpPr>
        <p:spPr>
          <a:xfrm>
            <a:off x="839787" y="1681163"/>
            <a:ext cx="5157789" cy="823913"/>
          </a:xfrm>
          <a:prstGeom prst="rect">
            <a:avLst/>
          </a:prstGeom>
        </p:spPr>
        <p:txBody>
          <a:bodyPr anchor="b"/>
          <a:lstStyle>
            <a:lvl1pPr marL="0" indent="0">
              <a:buSzTx/>
              <a:buFontTx/>
              <a:buNone/>
              <a:defRPr b="1" sz="2400"/>
            </a:lvl1pPr>
            <a:lvl2pPr marL="0" indent="457200">
              <a:buSzTx/>
              <a:buFontTx/>
              <a:buNone/>
              <a:defRPr b="1" sz="2400"/>
            </a:lvl2pPr>
            <a:lvl3pPr marL="0" indent="914400">
              <a:buSzTx/>
              <a:buFontTx/>
              <a:buNone/>
              <a:defRPr b="1" sz="2400"/>
            </a:lvl3pPr>
            <a:lvl4pPr marL="0" indent="1371600">
              <a:buSzTx/>
              <a:buFontTx/>
              <a:buNone/>
              <a:defRPr b="1" sz="2400"/>
            </a:lvl4pPr>
            <a:lvl5pPr marL="0" indent="1828800">
              <a:buSzTx/>
              <a:buFontTx/>
              <a:buNone/>
              <a:defRPr b="1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文本占位符 4"/>
          <p:cNvSpPr/>
          <p:nvPr>
            <p:ph type="body" sz="quarter" idx="21"/>
          </p:nvPr>
        </p:nvSpPr>
        <p:spPr>
          <a:xfrm>
            <a:off x="6172200" y="1681163"/>
            <a:ext cx="5183188" cy="823913"/>
          </a:xfrm>
          <a:prstGeom prst="rect">
            <a:avLst/>
          </a:prstGeom>
        </p:spPr>
        <p:txBody>
          <a:bodyPr anchor="b"/>
          <a:lstStyle/>
          <a:p>
            <a:pPr marL="0" indent="0">
              <a:buSzTx/>
              <a:buFontTx/>
              <a:buNone/>
              <a:defRPr b="1" sz="2400"/>
            </a:pPr>
          </a:p>
        </p:txBody>
      </p:sp>
      <p:sp>
        <p:nvSpPr>
          <p:cNvPr id="50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5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73" name="Body Level One…"/>
          <p:cNvSpPr txBox="1"/>
          <p:nvPr>
            <p:ph type="body" sz="half" idx="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 marL="718457" indent="-261257">
              <a:defRPr sz="3200"/>
            </a:lvl2pPr>
            <a:lvl3pPr marL="1219200" indent="-304800">
              <a:defRPr sz="3200"/>
            </a:lvl3pPr>
            <a:lvl4pPr marL="1737360" indent="-365760">
              <a:defRPr sz="3200"/>
            </a:lvl4pPr>
            <a:lvl5pPr marL="2194560" indent="-365760">
              <a:defRPr sz="32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文本占位符 3"/>
          <p:cNvSpPr/>
          <p:nvPr>
            <p:ph type="body" sz="quarter" idx="2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FontTx/>
              <a:buNone/>
              <a:defRPr sz="1600"/>
            </a:pPr>
          </a:p>
        </p:txBody>
      </p:sp>
      <p:sp>
        <p:nvSpPr>
          <p:cNvPr id="7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/>
          <p:nvPr>
            <p:ph type="title"/>
          </p:nvPr>
        </p:nvSpPr>
        <p:spPr>
          <a:xfrm>
            <a:off x="839787" y="457200"/>
            <a:ext cx="3932239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83" name="图片占位符 2"/>
          <p:cNvSpPr/>
          <p:nvPr>
            <p:ph type="pic" sz="half" idx="21"/>
          </p:nvPr>
        </p:nvSpPr>
        <p:spPr>
          <a:xfrm>
            <a:off x="5183187" y="987425"/>
            <a:ext cx="6172201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4" name="Body Level One…"/>
          <p:cNvSpPr txBox="1"/>
          <p:nvPr>
            <p:ph type="body" sz="quarter" idx="1"/>
          </p:nvPr>
        </p:nvSpPr>
        <p:spPr>
          <a:xfrm>
            <a:off x="839787" y="2057400"/>
            <a:ext cx="3932239" cy="3811588"/>
          </a:xfrm>
          <a:prstGeom prst="rect">
            <a:avLst/>
          </a:prstGeom>
        </p:spPr>
        <p:txBody>
          <a:bodyPr/>
          <a:lstStyle>
            <a:lvl1pPr marL="0" indent="0">
              <a:buSzTx/>
              <a:buFontTx/>
              <a:buNone/>
              <a:defRPr sz="1600"/>
            </a:lvl1pPr>
            <a:lvl2pPr marL="0" indent="457200">
              <a:buSzTx/>
              <a:buFontTx/>
              <a:buNone/>
              <a:defRPr sz="1600"/>
            </a:lvl2pPr>
            <a:lvl3pPr marL="0" indent="914400">
              <a:buSzTx/>
              <a:buFontTx/>
              <a:buNone/>
              <a:defRPr sz="1600"/>
            </a:lvl3pPr>
            <a:lvl4pPr marL="0" indent="1371600">
              <a:buSzTx/>
              <a:buFontTx/>
              <a:buNone/>
              <a:defRPr sz="1600"/>
            </a:lvl4pPr>
            <a:lvl5pPr marL="0" indent="1828800"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1080144" y="6404292"/>
            <a:ext cx="273657" cy="2692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888888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400" u="none">
          <a:solidFill>
            <a:srgbClr val="000000"/>
          </a:solidFill>
          <a:uFillTx/>
          <a:latin typeface="等线 Light"/>
          <a:ea typeface="等线 Light"/>
          <a:cs typeface="等线 Light"/>
          <a:sym typeface="等线 Light"/>
        </a:defRPr>
      </a:lvl9pPr>
    </p:titleStyle>
    <p:bodyStyle>
      <a:lvl1pPr marL="228600" marR="0" indent="-228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2800" u="none">
          <a:solidFill>
            <a:srgbClr val="000000"/>
          </a:solidFill>
          <a:uFillTx/>
          <a:latin typeface="+mn-lt"/>
          <a:ea typeface="+mn-ea"/>
          <a:cs typeface="+mn-cs"/>
          <a:sym typeface="等线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等线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2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标题 1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 anchor="ctr"/>
          <a:lstStyle/>
          <a:p>
            <a:pPr/>
            <a:r>
              <a:t>基于图像服装重建算法</a:t>
            </a:r>
          </a:p>
        </p:txBody>
      </p:sp>
      <p:sp>
        <p:nvSpPr>
          <p:cNvPr id="95" name="副标题 2"/>
          <p:cNvSpPr txBox="1"/>
          <p:nvPr>
            <p:ph type="subTitle" sz="quarter" idx="1"/>
          </p:nvPr>
        </p:nvSpPr>
        <p:spPr>
          <a:xfrm>
            <a:off x="1524000" y="3602037"/>
            <a:ext cx="9144000" cy="1655762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标题 1"/>
          <p:cNvSpPr txBox="1"/>
          <p:nvPr>
            <p:ph type="ctrTitle"/>
          </p:nvPr>
        </p:nvSpPr>
        <p:spPr>
          <a:xfrm>
            <a:off x="1037438" y="0"/>
            <a:ext cx="9144001" cy="238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技术流程</a:t>
            </a:r>
          </a:p>
        </p:txBody>
      </p:sp>
      <p:sp>
        <p:nvSpPr>
          <p:cNvPr id="98" name="副标题 2"/>
          <p:cNvSpPr txBox="1"/>
          <p:nvPr>
            <p:ph type="subTitle" sz="half" idx="1"/>
          </p:nvPr>
        </p:nvSpPr>
        <p:spPr>
          <a:xfrm>
            <a:off x="1037438" y="2175909"/>
            <a:ext cx="9144001" cy="3352437"/>
          </a:xfrm>
          <a:prstGeom prst="rect">
            <a:avLst/>
          </a:prstGeom>
        </p:spPr>
        <p:txBody>
          <a:bodyPr/>
          <a:lstStyle/>
          <a:p>
            <a:pPr marL="342900" indent="-342900" algn="l">
              <a:buSzPct val="100000"/>
              <a:buFont typeface="Arial"/>
              <a:buChar char="•"/>
            </a:pPr>
            <a:r>
              <a:t>训练数据准备</a:t>
            </a:r>
            <a:r>
              <a:t>-</a:t>
            </a:r>
            <a:r>
              <a:t>常见服饰</a:t>
            </a:r>
            <a:r>
              <a:t>3D</a:t>
            </a:r>
            <a:r>
              <a:t>资产的分类参数化生产</a:t>
            </a:r>
          </a:p>
          <a:p>
            <a:pPr marL="342900" indent="-342900" algn="l">
              <a:buSzPct val="100000"/>
              <a:buFont typeface="Arial"/>
              <a:buChar char="•"/>
            </a:pPr>
            <a:r>
              <a:t>训练</a:t>
            </a:r>
            <a:r>
              <a:t>GAE</a:t>
            </a:r>
            <a:r>
              <a:t>生成网络</a:t>
            </a:r>
          </a:p>
          <a:p>
            <a:pPr marL="342900" indent="-342900" algn="l">
              <a:buSzPct val="100000"/>
              <a:buFont typeface="Arial"/>
              <a:buChar char="•"/>
            </a:pPr>
            <a:r>
              <a:t>训练基于图像的服装类型判别网络</a:t>
            </a:r>
          </a:p>
          <a:p>
            <a:pPr marL="342900" indent="-342900" algn="l">
              <a:buSzPct val="100000"/>
              <a:buFont typeface="Arial"/>
              <a:buChar char="•"/>
            </a:pPr>
            <a:r>
              <a:t>训练基于图像的服装几何重建网络</a:t>
            </a:r>
          </a:p>
          <a:p>
            <a:pPr marL="342900" indent="-342900" algn="l">
              <a:buSzPct val="100000"/>
              <a:buFont typeface="Arial"/>
              <a:buChar char="•"/>
            </a:pPr>
            <a:r>
              <a:t>训练基于图像的</a:t>
            </a:r>
            <a:r>
              <a:t>UV Mapping</a:t>
            </a:r>
            <a:r>
              <a:t>网络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标题 1"/>
          <p:cNvSpPr txBox="1"/>
          <p:nvPr>
            <p:ph type="ctrTitle"/>
          </p:nvPr>
        </p:nvSpPr>
        <p:spPr>
          <a:xfrm>
            <a:off x="1524000" y="0"/>
            <a:ext cx="9144000" cy="238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训练数据准备</a:t>
            </a:r>
          </a:p>
        </p:txBody>
      </p:sp>
      <p:sp>
        <p:nvSpPr>
          <p:cNvPr id="101" name="副标题 2"/>
          <p:cNvSpPr txBox="1"/>
          <p:nvPr>
            <p:ph type="subTitle" idx="1"/>
          </p:nvPr>
        </p:nvSpPr>
        <p:spPr>
          <a:xfrm>
            <a:off x="814089" y="1524385"/>
            <a:ext cx="10322126" cy="4787709"/>
          </a:xfrm>
          <a:prstGeom prst="rect">
            <a:avLst/>
          </a:prstGeom>
        </p:spPr>
        <p:txBody>
          <a:bodyPr/>
          <a:lstStyle/>
          <a:p>
            <a:pPr marL="457200" indent="-457200" algn="l">
              <a:lnSpc>
                <a:spcPct val="410000"/>
              </a:lnSpc>
              <a:buSzPct val="100000"/>
              <a:buAutoNum type="arabicPeriod" startAt="1"/>
            </a:pPr>
            <a:r>
              <a:t>选定基础服装类别，生产基准模型和基础</a:t>
            </a:r>
            <a:r>
              <a:t>UV wrapping</a:t>
            </a:r>
          </a:p>
          <a:p>
            <a:pPr marL="457200" indent="-457200" algn="l">
              <a:lnSpc>
                <a:spcPct val="290000"/>
              </a:lnSpc>
              <a:buSzPct val="100000"/>
              <a:buAutoNum type="arabicPeriod" startAt="1"/>
            </a:pPr>
            <a:r>
              <a:t>针对每一类别，依据常用设计素材设计参数列表</a:t>
            </a:r>
          </a:p>
          <a:p>
            <a:pPr marL="457200" indent="-457200" algn="l">
              <a:lnSpc>
                <a:spcPct val="410000"/>
              </a:lnSpc>
              <a:buSzPct val="100000"/>
              <a:buAutoNum type="arabicPeriod" startAt="1"/>
            </a:pPr>
            <a:r>
              <a:t>对参数进行等距离采样，叠加随机纹理图生成数据集</a:t>
            </a:r>
          </a:p>
        </p:txBody>
      </p:sp>
      <p:pic>
        <p:nvPicPr>
          <p:cNvPr id="102" name="pokemonTshirt.png" descr="pokemonTshirt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8741" y="2126277"/>
            <a:ext cx="1035731" cy="1094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03" name="trousers.png" descr="trousers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697567" y="2177351"/>
            <a:ext cx="703868" cy="1094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04" name="JKSkirt.png" descr="JKSkir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66937" y="2177351"/>
            <a:ext cx="1258126" cy="1094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105" name="ParamAdjust.png" descr="ParamAdjust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352883" y="1957821"/>
            <a:ext cx="3485228" cy="294235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6" name="flowerPattern.png" descr="flowerPattern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1247277" y="5296272"/>
            <a:ext cx="1481516" cy="13492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7" name="GridPattern.png" descr="GridPattern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5662034" y="5296272"/>
            <a:ext cx="1853800" cy="1349237"/>
          </a:xfrm>
          <a:prstGeom prst="rect">
            <a:avLst/>
          </a:prstGeom>
          <a:ln w="12700">
            <a:miter lim="400000"/>
          </a:ln>
        </p:spPr>
      </p:pic>
      <p:pic>
        <p:nvPicPr>
          <p:cNvPr id="108" name="linenPattern.png" descr="linenPattern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3405036" y="5296202"/>
            <a:ext cx="1580677" cy="13492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09" name="militaryTop.png" descr="militaryTop.png"/>
          <p:cNvPicPr>
            <a:picLocks noChangeAspect="1"/>
          </p:cNvPicPr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8844145" y="5296272"/>
            <a:ext cx="1341483" cy="134923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标题 1"/>
          <p:cNvSpPr txBox="1"/>
          <p:nvPr>
            <p:ph type="ctrTitle"/>
          </p:nvPr>
        </p:nvSpPr>
        <p:spPr>
          <a:xfrm>
            <a:off x="1524000" y="0"/>
            <a:ext cx="9144000" cy="238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训练V</a:t>
            </a:r>
            <a:r>
              <a:t>AE</a:t>
            </a:r>
            <a:r>
              <a:t>生成网络</a:t>
            </a:r>
          </a:p>
        </p:txBody>
      </p:sp>
      <p:sp>
        <p:nvSpPr>
          <p:cNvPr id="112" name="副标题 2"/>
          <p:cNvSpPr txBox="1"/>
          <p:nvPr>
            <p:ph type="subTitle" sz="quarter" idx="1"/>
          </p:nvPr>
        </p:nvSpPr>
        <p:spPr>
          <a:xfrm>
            <a:off x="1599424" y="4884588"/>
            <a:ext cx="4766447" cy="1655762"/>
          </a:xfrm>
          <a:prstGeom prst="rect">
            <a:avLst/>
          </a:prstGeom>
        </p:spPr>
        <p:txBody>
          <a:bodyPr/>
          <a:lstStyle/>
          <a:p>
            <a:pPr marL="457200" indent="-457200" algn="l">
              <a:buSzPct val="100000"/>
              <a:buAutoNum type="arabicPeriod" startAt="1"/>
            </a:pPr>
            <a:r>
              <a:t>Variational Auto-Encoder</a:t>
            </a:r>
          </a:p>
          <a:p>
            <a:pPr marL="457200" indent="-457200" algn="l">
              <a:buSzPct val="100000"/>
              <a:buAutoNum type="arabicPeriod" startAt="1"/>
            </a:pPr>
            <a:r>
              <a:t>Graph Convolution Network</a:t>
            </a:r>
          </a:p>
          <a:p>
            <a:pPr marL="457200" indent="-457200" algn="l">
              <a:buSzPct val="100000"/>
              <a:buAutoNum type="arabicPeriod" startAt="1"/>
            </a:pPr>
            <a:r>
              <a:t>Mesh Pooling</a:t>
            </a:r>
          </a:p>
        </p:txBody>
      </p:sp>
      <p:pic>
        <p:nvPicPr>
          <p:cNvPr id="113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34713" y="1965889"/>
            <a:ext cx="7619234" cy="26036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1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11068" y="2052495"/>
            <a:ext cx="4231363" cy="447481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标题 1"/>
          <p:cNvSpPr txBox="1"/>
          <p:nvPr>
            <p:ph type="ctrTitle"/>
          </p:nvPr>
        </p:nvSpPr>
        <p:spPr>
          <a:xfrm>
            <a:off x="1524000" y="0"/>
            <a:ext cx="9144000" cy="238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服装类别判定网络</a:t>
            </a:r>
          </a:p>
        </p:txBody>
      </p:sp>
      <p:sp>
        <p:nvSpPr>
          <p:cNvPr id="117" name="副标题 2"/>
          <p:cNvSpPr txBox="1"/>
          <p:nvPr>
            <p:ph type="subTitle" sz="quarter" idx="1"/>
          </p:nvPr>
        </p:nvSpPr>
        <p:spPr>
          <a:xfrm>
            <a:off x="457476" y="2210596"/>
            <a:ext cx="3454099" cy="4001321"/>
          </a:xfrm>
          <a:prstGeom prst="rect">
            <a:avLst/>
          </a:prstGeom>
        </p:spPr>
        <p:txBody>
          <a:bodyPr/>
          <a:lstStyle/>
          <a:p>
            <a:pPr marL="457200" indent="-457200" algn="l">
              <a:buSzPct val="100000"/>
              <a:buAutoNum type="arabicPeriod" startAt="1"/>
            </a:pPr>
            <a:r>
              <a:t>PSPNet</a:t>
            </a:r>
          </a:p>
          <a:p>
            <a:pPr marL="457200" indent="-457200" algn="l">
              <a:buSzPct val="100000"/>
              <a:buAutoNum type="arabicPeriod" startAt="1"/>
            </a:pPr>
            <a:r>
              <a:t>Labels</a:t>
            </a:r>
          </a:p>
          <a:p>
            <a:pPr lvl="1" marL="914400" indent="-457200" algn="l">
              <a:buSzPct val="100000"/>
              <a:buAutoNum type="arabicPeriod" startAt="1"/>
            </a:pPr>
            <a:r>
              <a:t>body</a:t>
            </a:r>
          </a:p>
          <a:p>
            <a:pPr lvl="1" marL="914400" indent="-457200" algn="l">
              <a:buSzPct val="100000"/>
              <a:buAutoNum type="arabicPeriod" startAt="1"/>
            </a:pPr>
            <a:r>
              <a:t>back ground</a:t>
            </a:r>
          </a:p>
          <a:p>
            <a:pPr lvl="1" marL="914400" indent="-457200" algn="l">
              <a:buSzPct val="100000"/>
              <a:buAutoNum type="arabicPeriod" startAt="1"/>
            </a:pPr>
            <a:r>
              <a:t>garment type1</a:t>
            </a:r>
          </a:p>
          <a:p>
            <a:pPr lvl="1" marL="914400" indent="-457200" algn="l">
              <a:buSzPct val="100000"/>
              <a:buAutoNum type="arabicPeriod" startAt="1"/>
            </a:pPr>
            <a:r>
              <a:t>…</a:t>
            </a:r>
          </a:p>
          <a:p>
            <a:pPr marL="457200" indent="-457200" algn="l">
              <a:buSzPct val="100000"/>
              <a:buAutoNum type="arabicPeriod" startAt="1"/>
            </a:pPr>
            <a:r>
              <a:t>Top-down strategy to determine type</a:t>
            </a:r>
          </a:p>
        </p:txBody>
      </p:sp>
      <p:pic>
        <p:nvPicPr>
          <p:cNvPr id="118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75928" y="1760396"/>
            <a:ext cx="8249514" cy="27458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标题 1"/>
          <p:cNvSpPr txBox="1"/>
          <p:nvPr>
            <p:ph type="ctrTitle"/>
          </p:nvPr>
        </p:nvSpPr>
        <p:spPr>
          <a:xfrm>
            <a:off x="1524000" y="0"/>
            <a:ext cx="9144000" cy="238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服装几何UV重建网络</a:t>
            </a:r>
          </a:p>
        </p:txBody>
      </p:sp>
      <p:sp>
        <p:nvSpPr>
          <p:cNvPr id="121" name="副标题 2"/>
          <p:cNvSpPr txBox="1"/>
          <p:nvPr>
            <p:ph type="subTitle" sz="quarter" idx="1"/>
          </p:nvPr>
        </p:nvSpPr>
        <p:spPr>
          <a:xfrm>
            <a:off x="698220" y="4575604"/>
            <a:ext cx="9144001" cy="1655762"/>
          </a:xfrm>
          <a:prstGeom prst="rect">
            <a:avLst/>
          </a:prstGeom>
        </p:spPr>
        <p:txBody>
          <a:bodyPr/>
          <a:lstStyle/>
          <a:p>
            <a:pPr marL="457200" indent="-457200" algn="l">
              <a:buSzPct val="100000"/>
              <a:buAutoNum type="arabicPeriod" startAt="1"/>
            </a:pPr>
            <a:r>
              <a:t>ResNet-50 </a:t>
            </a:r>
            <a:r>
              <a:t>从图像映射到隐变量</a:t>
            </a:r>
          </a:p>
          <a:p>
            <a:pPr marL="457200" indent="-457200" algn="l">
              <a:buSzPct val="100000"/>
              <a:buAutoNum type="arabicPeriod" startAt="1"/>
            </a:pPr>
            <a:r>
              <a:t>Auto-Decoder 从</a:t>
            </a:r>
            <a:r>
              <a:t>隐变量映射到几何模型</a:t>
            </a:r>
          </a:p>
          <a:p>
            <a:pPr marL="457200" indent="-457200" algn="l">
              <a:buSzPct val="100000"/>
              <a:buAutoNum type="arabicPeriod" startAt="1"/>
            </a:pPr>
            <a:r>
              <a:t>几何模型顶点估计原图中像素坐标作为UV值</a:t>
            </a:r>
          </a:p>
        </p:txBody>
      </p:sp>
      <p:pic>
        <p:nvPicPr>
          <p:cNvPr id="12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67674" y="1705177"/>
            <a:ext cx="8877405" cy="26445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标题 1"/>
          <p:cNvSpPr txBox="1"/>
          <p:nvPr>
            <p:ph type="ctrTitle"/>
          </p:nvPr>
        </p:nvSpPr>
        <p:spPr>
          <a:xfrm>
            <a:off x="1524000" y="0"/>
            <a:ext cx="9144000" cy="238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参考文献</a:t>
            </a:r>
          </a:p>
        </p:txBody>
      </p:sp>
      <p:sp>
        <p:nvSpPr>
          <p:cNvPr id="125" name="副标题 2"/>
          <p:cNvSpPr txBox="1"/>
          <p:nvPr>
            <p:ph type="subTitle" sz="half" idx="1"/>
          </p:nvPr>
        </p:nvSpPr>
        <p:spPr>
          <a:xfrm>
            <a:off x="1037439" y="2486301"/>
            <a:ext cx="9144001" cy="3109155"/>
          </a:xfrm>
          <a:prstGeom prst="rect">
            <a:avLst/>
          </a:prstGeom>
        </p:spPr>
        <p:txBody>
          <a:bodyPr/>
          <a:lstStyle/>
          <a:p>
            <a:pPr marL="457200" indent="-457200" algn="l">
              <a:buSzPct val="100000"/>
              <a:buAutoNum type="arabicPeriod" startAt="1"/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Madadi M, Bertiche H, Bouzouita W, et al. Learning cloth dynamics: 3d+ texture garment reconstruction benchmark[C]//NeurIPS 2020 Competition and Demonstration Track. PMLR, 2021: 57-76.</a:t>
            </a:r>
          </a:p>
          <a:p>
            <a:pPr marL="457200" indent="-457200" algn="l">
              <a:buSzPct val="100000"/>
              <a:buAutoNum type="arabicPeriod" startAt="1"/>
              <a:defRPr>
                <a:solidFill>
                  <a:srgbClr val="222222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Bertiche H, Madadi M, Escalera S. CLOTH3D: clothed 3d humans[C]//European Conference on Computer Vision. Springer, Cham, 2020: 344-359.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Office 主题​​">
  <a:themeElements>
    <a:clrScheme name="Office 主题​​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000FF"/>
      </a:hlink>
      <a:folHlink>
        <a:srgbClr val="FF00FF"/>
      </a:folHlink>
    </a:clrScheme>
    <a:fontScheme name="Office 主题​​">
      <a:majorFont>
        <a:latin typeface="Helvetica"/>
        <a:ea typeface="Helvetica"/>
        <a:cs typeface="Helvetica"/>
      </a:majorFont>
      <a:minorFont>
        <a:latin typeface="等线"/>
        <a:ea typeface="等线"/>
        <a:cs typeface="等线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等线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